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58" r:id="rId3"/>
    <p:sldId id="259" r:id="rId4"/>
    <p:sldId id="260" r:id="rId5"/>
    <p:sldId id="261" r:id="rId6"/>
    <p:sldId id="262" r:id="rId7"/>
    <p:sldId id="256" r:id="rId8"/>
    <p:sldId id="263" r:id="rId9"/>
    <p:sldId id="264" r:id="rId10"/>
    <p:sldId id="265" r:id="rId11"/>
    <p:sldId id="267" r:id="rId12"/>
    <p:sldId id="282" r:id="rId13"/>
    <p:sldId id="268" r:id="rId14"/>
    <p:sldId id="283" r:id="rId15"/>
    <p:sldId id="270" r:id="rId16"/>
    <p:sldId id="271" r:id="rId17"/>
    <p:sldId id="269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66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4" autoAdjust="0"/>
    <p:restoredTop sz="82047" autoAdjust="0"/>
  </p:normalViewPr>
  <p:slideViewPr>
    <p:cSldViewPr snapToGrid="0">
      <p:cViewPr varScale="1">
        <p:scale>
          <a:sx n="50" d="100"/>
          <a:sy n="50" d="100"/>
        </p:scale>
        <p:origin x="618" y="60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E05C19-02D0-4462-91AA-E39A213CF6E2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0B1D87-3048-4EE8-A0B8-746CBED235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303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Meet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Maňa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(MAHN-yah)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Machovsky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(MAH-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-ski)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Zlatohlavek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(ZLAH-toe-HLAH-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a 7-year-old girl who immigrated with her family to the United States from Czechoslovakia in 1922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(Source: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Zlatohlavek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family archives.)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B1D87-3048-4EE8-A0B8-746CBED235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8011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 </a:t>
            </a:r>
            <a:r>
              <a:rPr lang="en-US" baseline="0" dirty="0" smtClean="0"/>
              <a:t>Ellis Island, a paperwork glitch prevented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Maňa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(MAHN-yah)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her family from immediately going into the United States. 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Maňa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(MAHN-yah)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her family were detained at Ellis Island for three days until the paperwork arrived proving that Frank had a job in Cedar Rapids, which allowed them to enter the United States and begin their new life.  From New York,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Maňa</a:t>
            </a:r>
            <a:r>
              <a:rPr lang="en-US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’s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(MAHN-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yah’s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family took a train to Chicago and then on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Cedar Rapids.  They arrived in Cedar Rapids, Iowa, on September 22, 1922, and moved into an upstairs apartment on 8</a:t>
            </a:r>
            <a:r>
              <a:rPr lang="en-US" sz="1200" b="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Avenue SW furnished with hand-me-down furniture.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B1D87-3048-4EE8-A0B8-746CBED235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9724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Use this slide for the Photo Analysis</a:t>
            </a:r>
            <a:r>
              <a:rPr lang="en-US" baseline="0" dirty="0" smtClean="0"/>
              <a:t> Activity in </a:t>
            </a:r>
            <a:r>
              <a:rPr lang="en-US" sz="1200" b="1" kern="1200" baseline="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Lesson 1 – Meet </a:t>
            </a:r>
            <a:r>
              <a:rPr lang="en-US" sz="1200" b="1" kern="1200" dirty="0" err="1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Maňa</a:t>
            </a:r>
            <a:r>
              <a:rPr lang="en-US" sz="1200" b="1" kern="1200" baseline="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– Her Life in </a:t>
            </a:r>
            <a:r>
              <a:rPr lang="en-US" sz="1200" b="1" kern="1200" baseline="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Kolin</a:t>
            </a:r>
            <a:r>
              <a:rPr lang="en-US" sz="1200" b="1" kern="1200" baseline="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US" sz="1200" b="1" kern="1200" baseline="0" dirty="0" smtClean="0">
              <a:solidFill>
                <a:srgbClr val="FF0000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US" sz="1200" b="1" kern="1200" baseline="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This slide ends the first part of Lesson 1 – Meet </a:t>
            </a:r>
            <a:r>
              <a:rPr lang="en-US" sz="1200" b="1" kern="1200" dirty="0" err="1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Maňa</a:t>
            </a:r>
            <a:r>
              <a:rPr lang="en-US" sz="1200" b="1" kern="1200" baseline="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– Her Life in </a:t>
            </a:r>
            <a:r>
              <a:rPr lang="en-US" sz="1200" b="1" kern="1200" baseline="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Kolin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The next set of slides complement the pre-visit lessons.  Please see teacher plans for information regarding which slides are used.)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B1D87-3048-4EE8-A0B8-746CBED235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8384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slide notes the end of Lesson 1.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B1D87-3048-4EE8-A0B8-746CBED235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252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slide assists the teacher in </a:t>
            </a:r>
            <a:r>
              <a:rPr lang="en-US" sz="1200" b="1" kern="1200" baseline="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Lesson 2 – Geography.</a:t>
            </a:r>
            <a:r>
              <a:rPr lang="en-US" sz="1200" b="0" kern="1200" baseline="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dirty="0" smtClean="0"/>
              <a:t>Using this map, discuss the route which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Maňa</a:t>
            </a:r>
            <a:r>
              <a:rPr lang="en-US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’s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family traveled.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B1D87-3048-4EE8-A0B8-746CBED235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080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slide notes</a:t>
            </a:r>
            <a:r>
              <a:rPr lang="en-US" baseline="0" dirty="0" smtClean="0"/>
              <a:t> the end of Lesson 2 – Geography.  There are no slides to assist with Lesson 3 – Immigration.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B1D87-3048-4EE8-A0B8-746CBED235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0599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following</a:t>
            </a:r>
            <a:r>
              <a:rPr lang="en-US" baseline="0" dirty="0" smtClean="0"/>
              <a:t> </a:t>
            </a:r>
            <a:r>
              <a:rPr lang="en-US" dirty="0" smtClean="0"/>
              <a:t>slides assist the teacher in </a:t>
            </a:r>
            <a:r>
              <a:rPr lang="en-US" sz="1200" b="1" kern="1200" baseline="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Lesson 4 – Document Analysis – Ship’s Manifest.</a:t>
            </a:r>
            <a:r>
              <a:rPr lang="en-US" sz="1200" b="0" kern="1200" baseline="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 Photos used in this lesson have been shared prior, but students should now see this as a tool as we look more into the manifest.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B1D87-3048-4EE8-A0B8-746CBED235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5194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B1D87-3048-4EE8-A0B8-746CBED235F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417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Measurements of trunk follow length x width x height.  Measurements</a:t>
            </a:r>
            <a:r>
              <a:rPr lang="en-US" baseline="0" dirty="0" smtClean="0"/>
              <a:t> taken in inches.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B1D87-3048-4EE8-A0B8-746CBED235F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4155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Now you know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Maňa</a:t>
            </a:r>
            <a:r>
              <a:rPr lang="en-US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’s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(MAHN-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yah’s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story!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We can’t wait to see you at the National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Czech &amp; Slovak Museum &amp; Library to tell you more about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Maňa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(MAHN-yah)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her journey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</a:t>
            </a:r>
          </a:p>
          <a:p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B1D87-3048-4EE8-A0B8-746CBED235F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997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Maňa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(MAHN-yah) was born on Jan 22, 1915 in city of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Kolin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(CO-lean), Czechoslovakia.  Her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parents were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Frantisek (FRAWN-tee-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shek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Machovsky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(MAH-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-ski) and Marie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Vasek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(VAH-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Machovsky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(MAH-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-ski).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en-US" dirty="0" err="1" smtClean="0"/>
              <a:t>Kolin</a:t>
            </a:r>
            <a:r>
              <a:rPr lang="en-US" dirty="0" smtClean="0"/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(CO-lean)</a:t>
            </a:r>
            <a:r>
              <a:rPr lang="en-US" dirty="0" smtClean="0"/>
              <a:t> is a town</a:t>
            </a:r>
            <a:r>
              <a:rPr lang="en-US" baseline="0" dirty="0" smtClean="0"/>
              <a:t> in central Bohemia in the Czech Republic.  It is east of Prague, on the Elbe River.</a:t>
            </a:r>
          </a:p>
          <a:p>
            <a:endParaRPr lang="en-US" baseline="0" dirty="0" smtClean="0"/>
          </a:p>
          <a:p>
            <a:r>
              <a:rPr lang="en-US" baseline="0" dirty="0" smtClean="0"/>
              <a:t>(Note – Bohemia is the western most region of the former </a:t>
            </a:r>
            <a:r>
              <a:rPr lang="en-US" baseline="0" dirty="0" err="1" smtClean="0"/>
              <a:t>Czecho</a:t>
            </a:r>
            <a:r>
              <a:rPr lang="en-US" baseline="0" dirty="0" smtClean="0"/>
              <a:t>-Slovak State; “bohemia” refers to an avant-garde lifestyle popularized in the late 1800s and early 1900s.)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B1D87-3048-4EE8-A0B8-746CBED235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3220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Postcard,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pre-World War I image of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Kolin’s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(CO-lean’s)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town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centre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image gives you an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idea of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Kolin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(CO-lean)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Maňa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(MAHN-yah)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was a child.  The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word “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kostel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 or church is written next to the tower on the right side.  Source: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National Czech &amp; Slovak Museum &amp; Library.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B1D87-3048-4EE8-A0B8-746CBED235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310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Kolin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(CO-lean),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Maňa’s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(MAHN-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yah’s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family lived in a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building containing four flats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that had a patio/courtyard in the center.  The apartment they lived in had two rooms, a kitchen and one bedroom – her parents had their bed on one end and the kids were on the other end of the room.  Her grandparents lived in the front apartment and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Maňa’s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(MAHN-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yah’s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family lived in the rear.  There was a courtyard connecting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apartments,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Maňa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(MAHN-yah) remembered her grandparents always had geese.  (Source: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Zlatohlavek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family archives.  August 1948.  Two friends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Maňa’s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visiting childhood home.)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B1D87-3048-4EE8-A0B8-746CBED235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2012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photo from Google maps</a:t>
            </a:r>
            <a:r>
              <a:rPr lang="en-US" baseline="0" dirty="0" smtClean="0"/>
              <a:t> shows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Maňa</a:t>
            </a:r>
            <a:r>
              <a:rPr lang="en-US" baseline="0" dirty="0" err="1" smtClean="0"/>
              <a:t>’s</a:t>
            </a:r>
            <a:r>
              <a:rPr lang="en-US" baseline="0" dirty="0" smtClean="0"/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(MAHN-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yah’s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en-US" baseline="0" dirty="0" smtClean="0"/>
              <a:t>house in 2014.  The black circle shows about where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Maňa</a:t>
            </a:r>
            <a:r>
              <a:rPr lang="en-US" baseline="0" dirty="0" err="1" smtClean="0"/>
              <a:t>’s</a:t>
            </a:r>
            <a:r>
              <a:rPr lang="en-US" baseline="0" dirty="0" smtClean="0"/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(MAHN-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yah’s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en-US" baseline="0" dirty="0" smtClean="0"/>
              <a:t>house is located. (Source: Google Earth, 2014).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B1D87-3048-4EE8-A0B8-746CBED235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755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These pictures show</a:t>
            </a:r>
            <a:r>
              <a:rPr lang="en-US" baseline="0" dirty="0" smtClean="0"/>
              <a:t> a closer image of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Maňa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(MAHN-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yah’s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childhood home in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Kolin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(CO-lean)</a:t>
            </a:r>
            <a:r>
              <a:rPr lang="en-US" baseline="0" dirty="0" smtClean="0"/>
              <a:t>.  Notice how they have changed.</a:t>
            </a:r>
          </a:p>
          <a:p>
            <a:endParaRPr lang="en-US" baseline="0" dirty="0" smtClean="0"/>
          </a:p>
          <a:p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Maňa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(MAHN-yah)  and her sister Vera didn’t have too many memories of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Kolin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(CO-lean), as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Maňa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(MAHN-yah)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 7 when they left for America.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Her sister Vera was 5.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Maňa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(MAHN-yah) did start school in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Kolin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(CO-lean)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 a first grader,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remembers the boys were in one classroom and the girls were in another.  (Source: Google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Earth, 2014.)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B1D87-3048-4EE8-A0B8-746CBED235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865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Meet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Maňa</a:t>
            </a:r>
            <a:r>
              <a:rPr lang="en-US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(MAHN-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yah’s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parents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Frank and Marie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Machovsky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(MAH-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-ski)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František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(FRAWN-tee-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shek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Frank) was a very talented gymnast who traveled around the world participating in gymnastics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competitions and doing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demonstrations.  Frank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was a member of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Sokol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 organization that promoted a healthy mind in a healthy body.  He w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offered a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position at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Sokol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Cedar Rapids as their direct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instructor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during one such trip to the United States in 1921.  According to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Maňa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(MAHN-yah), the position was to last three years, and at the end of that time, they family could either return to Czechoslovakia or remain in the United States.  Marie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Machovsky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(MAH-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-ski)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 a homemaker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a very skilled seamstress.  Marie was involved with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Sokol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too.  She sewed their uniforms and costumes, including those worn during competition and in the 1932 Los Angeles Olympics showcase.  This showcase gave Czech-Americans an opportunity to demonstrate their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Sokol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skills and routines.  For the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Machovsky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(MAH-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-ski)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family,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Sokol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was an important part of all of their lives.  (Source: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Zlatohlavek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family archives -  Photo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 (Frank) –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Sokol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Camp, Summer 1942; Photo 2 – Parents – Phillips, Wisc., USA, August 6, 1938; Photo 3 – Marie – D Street SW house, Cedar Rapids, IA, USA, June 29, 1933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B1D87-3048-4EE8-A0B8-746CBED235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9774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Machovsky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(MAH-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-ski)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family left </a:t>
            </a:r>
            <a:r>
              <a:rPr lang="en-US" sz="1200" b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Kolin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Czechoslovakia, 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Maňa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(MAHN-yah) 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 7 and her sister, Vera, was 5.  They traveled across Germany, and boarded the S.S. St. Paul in Hamburg, Germany.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B1D87-3048-4EE8-A0B8-746CBED235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1176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Maňa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(MAHN-yah) 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her family sailed on the S.S. St. Paul which left Hamburg, Germany, on September 2, 1922.  This journey was11 days.  They arrived at the New York Harbor.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B1D87-3048-4EE8-A0B8-746CBED235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445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ACB14-C95A-4551-BE25-95EBD3CC24F7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2F7E6-30C8-40E5-9FC6-8186BF019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606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ACB14-C95A-4551-BE25-95EBD3CC24F7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2F7E6-30C8-40E5-9FC6-8186BF019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991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ACB14-C95A-4551-BE25-95EBD3CC24F7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2F7E6-30C8-40E5-9FC6-8186BF019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364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ACB14-C95A-4551-BE25-95EBD3CC24F7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2F7E6-30C8-40E5-9FC6-8186BF019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17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ACB14-C95A-4551-BE25-95EBD3CC24F7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2F7E6-30C8-40E5-9FC6-8186BF019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250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ACB14-C95A-4551-BE25-95EBD3CC24F7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2F7E6-30C8-40E5-9FC6-8186BF019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523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ACB14-C95A-4551-BE25-95EBD3CC24F7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2F7E6-30C8-40E5-9FC6-8186BF019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875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ACB14-C95A-4551-BE25-95EBD3CC24F7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2F7E6-30C8-40E5-9FC6-8186BF019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53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ACB14-C95A-4551-BE25-95EBD3CC24F7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2F7E6-30C8-40E5-9FC6-8186BF019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472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ACB14-C95A-4551-BE25-95EBD3CC24F7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2F7E6-30C8-40E5-9FC6-8186BF019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071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ACB14-C95A-4551-BE25-95EBD3CC24F7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2F7E6-30C8-40E5-9FC6-8186BF019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123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ACB14-C95A-4551-BE25-95EBD3CC24F7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2F7E6-30C8-40E5-9FC6-8186BF019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354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210" y="2596875"/>
            <a:ext cx="3476223" cy="1325563"/>
          </a:xfrm>
        </p:spPr>
        <p:txBody>
          <a:bodyPr/>
          <a:lstStyle/>
          <a:p>
            <a:pPr algn="ctr"/>
            <a:r>
              <a:rPr lang="en-US" b="1" dirty="0" smtClean="0"/>
              <a:t>Meet </a:t>
            </a:r>
            <a:r>
              <a:rPr lang="en-US" b="1" dirty="0" err="1" smtClean="0"/>
              <a:t>Ma</a:t>
            </a:r>
            <a:r>
              <a:rPr lang="en-US" b="1" dirty="0" err="1"/>
              <a:t>ň</a:t>
            </a:r>
            <a:r>
              <a:rPr lang="en-US" b="1" dirty="0" err="1" smtClean="0"/>
              <a:t>a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" t="3930" r="2738"/>
          <a:stretch/>
        </p:blipFill>
        <p:spPr>
          <a:xfrm>
            <a:off x="5249918" y="930165"/>
            <a:ext cx="3515710" cy="53571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950" y="4471987"/>
            <a:ext cx="2286000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79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71" y="1299915"/>
            <a:ext cx="11495991" cy="46121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5573" y="409904"/>
            <a:ext cx="38152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+mj-lt"/>
              </a:rPr>
              <a:t>Arriving in America</a:t>
            </a:r>
            <a:endParaRPr lang="en-US" sz="32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1928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070" y="443133"/>
            <a:ext cx="4071226" cy="613158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Photo Analysis Activity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682" y="951212"/>
            <a:ext cx="7348593" cy="577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89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53638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970" y="1315681"/>
            <a:ext cx="10920437" cy="41707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7970" y="204952"/>
            <a:ext cx="2187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Geography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4274368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71227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214" y="680435"/>
            <a:ext cx="3938752" cy="880351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Calibri" panose="020F0502020204030204" pitchFamily="34" charset="0"/>
              </a:rPr>
              <a:t>Traveling to America</a:t>
            </a:r>
            <a:endParaRPr lang="en-US" sz="3200" b="1" dirty="0">
              <a:latin typeface="Calibri" panose="020F0502020204030204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72" y="2116946"/>
            <a:ext cx="6100702" cy="4394212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555371"/>
            <a:ext cx="5468803" cy="4300407"/>
          </a:xfrm>
        </p:spPr>
      </p:pic>
    </p:spTree>
    <p:extLst>
      <p:ext uri="{BB962C8B-B14F-4D97-AF65-F5344CB8AC3E}">
        <p14:creationId xmlns:p14="http://schemas.microsoft.com/office/powerpoint/2010/main" val="16631624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469" y="317828"/>
            <a:ext cx="3386959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latin typeface="+mn-lt"/>
              </a:rPr>
              <a:t>U.S.M.S. St. Paul Manifest</a:t>
            </a:r>
            <a:endParaRPr lang="en-US" sz="3200" b="1" dirty="0">
              <a:latin typeface="+mn-lt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428" y="186269"/>
            <a:ext cx="6020194" cy="6671731"/>
          </a:xfrm>
        </p:spPr>
      </p:pic>
    </p:spTree>
    <p:extLst>
      <p:ext uri="{BB962C8B-B14F-4D97-AF65-F5344CB8AC3E}">
        <p14:creationId xmlns:p14="http://schemas.microsoft.com/office/powerpoint/2010/main" val="17757831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934" y="220718"/>
            <a:ext cx="6025630" cy="6321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4178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5040749" cy="530225"/>
          </a:xfrm>
        </p:spPr>
        <p:txBody>
          <a:bodyPr>
            <a:noAutofit/>
          </a:bodyPr>
          <a:lstStyle/>
          <a:p>
            <a:r>
              <a:rPr lang="en-US" sz="4000" b="1" dirty="0" err="1">
                <a:latin typeface="+mn-lt"/>
              </a:rPr>
              <a:t>Maňa’s</a:t>
            </a:r>
            <a:r>
              <a:rPr lang="en-US" sz="4000" b="1" dirty="0">
                <a:latin typeface="+mn-lt"/>
              </a:rPr>
              <a:t> </a:t>
            </a:r>
            <a:r>
              <a:rPr lang="en-US" sz="4000" b="1" dirty="0" smtClean="0">
                <a:latin typeface="+mn-lt"/>
              </a:rPr>
              <a:t>Family Trunk</a:t>
            </a:r>
            <a:endParaRPr lang="en-US" sz="4000" b="1" dirty="0">
              <a:latin typeface="+mn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5210504"/>
            <a:ext cx="2376378" cy="1064172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Dimensions –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/>
              <a:t>40 x 22.5 x 19.5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100" y="1247349"/>
            <a:ext cx="7851881" cy="4696251"/>
          </a:xfrm>
        </p:spPr>
      </p:pic>
    </p:spTree>
    <p:extLst>
      <p:ext uri="{BB962C8B-B14F-4D97-AF65-F5344CB8AC3E}">
        <p14:creationId xmlns:p14="http://schemas.microsoft.com/office/powerpoint/2010/main" val="15288641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1262" y="4637580"/>
            <a:ext cx="4868917" cy="959179"/>
          </a:xfrm>
        </p:spPr>
        <p:txBody>
          <a:bodyPr>
            <a:normAutofit/>
          </a:bodyPr>
          <a:lstStyle/>
          <a:p>
            <a:r>
              <a:rPr lang="en-US" sz="4000" b="1" dirty="0" err="1"/>
              <a:t>Maňa’s</a:t>
            </a:r>
            <a:r>
              <a:rPr lang="en-US" sz="4000" b="1" dirty="0"/>
              <a:t> Family Trunk</a:t>
            </a:r>
            <a:endParaRPr lang="en-US" sz="4000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3405" y="1589142"/>
            <a:ext cx="4539713" cy="4351338"/>
          </a:xfr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80544" y="178056"/>
            <a:ext cx="5633487" cy="402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200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939351" cy="1325563"/>
          </a:xfrm>
        </p:spPr>
        <p:txBody>
          <a:bodyPr/>
          <a:lstStyle/>
          <a:p>
            <a:r>
              <a:rPr lang="en-US" b="1" dirty="0" err="1" smtClean="0"/>
              <a:t>Kolin</a:t>
            </a:r>
            <a:r>
              <a:rPr lang="en-US" b="1" dirty="0" smtClean="0"/>
              <a:t>, Czechoslovakia</a:t>
            </a:r>
            <a:endParaRPr lang="en-US" b="1" dirty="0"/>
          </a:p>
        </p:txBody>
      </p:sp>
      <p:sp>
        <p:nvSpPr>
          <p:cNvPr id="6" name="Oval 5"/>
          <p:cNvSpPr/>
          <p:nvPr/>
        </p:nvSpPr>
        <p:spPr>
          <a:xfrm>
            <a:off x="5609228" y="3318999"/>
            <a:ext cx="168323" cy="16118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3" t="7192" r="57077" b="37423"/>
          <a:stretch/>
        </p:blipFill>
        <p:spPr>
          <a:xfrm>
            <a:off x="2351689" y="1469971"/>
            <a:ext cx="7091856" cy="475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2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84113" y="428187"/>
            <a:ext cx="3400411" cy="1700158"/>
          </a:xfrm>
        </p:spPr>
        <p:txBody>
          <a:bodyPr>
            <a:normAutofit/>
          </a:bodyPr>
          <a:lstStyle/>
          <a:p>
            <a:r>
              <a:rPr lang="en-US" b="1" dirty="0" smtClean="0"/>
              <a:t>Inside </a:t>
            </a:r>
            <a:r>
              <a:rPr lang="en-US" b="1" dirty="0" err="1" smtClean="0"/>
              <a:t>Maňa’s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/>
              <a:t>Family </a:t>
            </a:r>
            <a:r>
              <a:rPr lang="en-US" b="1" dirty="0"/>
              <a:t>Trunk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38" y="280343"/>
            <a:ext cx="5882633" cy="3921755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109" y="2681555"/>
            <a:ext cx="5935093" cy="4034555"/>
          </a:xfrm>
        </p:spPr>
      </p:pic>
    </p:spTree>
    <p:extLst>
      <p:ext uri="{BB962C8B-B14F-4D97-AF65-F5344CB8AC3E}">
        <p14:creationId xmlns:p14="http://schemas.microsoft.com/office/powerpoint/2010/main" val="35626745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9872" y="907492"/>
            <a:ext cx="2173014" cy="864585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latin typeface="+mn-lt"/>
              </a:rPr>
              <a:t>Trunk 1</a:t>
            </a:r>
            <a:endParaRPr lang="en-US" b="1" dirty="0">
              <a:latin typeface="+mn-lt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27" y="2972594"/>
            <a:ext cx="4865231" cy="3648923"/>
          </a:xfrm>
        </p:spPr>
      </p:pic>
      <p:sp>
        <p:nvSpPr>
          <p:cNvPr id="7" name="TextBox 6"/>
          <p:cNvSpPr txBox="1"/>
          <p:nvPr/>
        </p:nvSpPr>
        <p:spPr>
          <a:xfrm>
            <a:off x="9480331" y="508788"/>
            <a:ext cx="20442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Dimensions –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28 </a:t>
            </a:r>
            <a:r>
              <a:rPr lang="en-US" sz="2400" dirty="0"/>
              <a:t>x 16.5 x 21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563" y="2901890"/>
            <a:ext cx="4489535" cy="3719627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931" y="128642"/>
            <a:ext cx="5181600" cy="3424611"/>
          </a:xfrm>
        </p:spPr>
      </p:pic>
    </p:spTree>
    <p:extLst>
      <p:ext uri="{BB962C8B-B14F-4D97-AF65-F5344CB8AC3E}">
        <p14:creationId xmlns:p14="http://schemas.microsoft.com/office/powerpoint/2010/main" val="25821235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20200" y="491251"/>
            <a:ext cx="2094186" cy="1006474"/>
          </a:xfrm>
        </p:spPr>
        <p:txBody>
          <a:bodyPr/>
          <a:lstStyle/>
          <a:p>
            <a:r>
              <a:rPr lang="en-US" b="1" dirty="0" smtClean="0">
                <a:latin typeface="+mn-lt"/>
              </a:rPr>
              <a:t>Trunk 2</a:t>
            </a:r>
            <a:endParaRPr lang="en-US" b="1" dirty="0">
              <a:latin typeface="+mn-lt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252" y="2648606"/>
            <a:ext cx="4902748" cy="3677061"/>
          </a:xfrm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57" y="3105808"/>
            <a:ext cx="5764836" cy="3593402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145" y="310182"/>
            <a:ext cx="4811673" cy="296904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06926" y="1379205"/>
            <a:ext cx="25382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Dimensions – </a:t>
            </a:r>
          </a:p>
          <a:p>
            <a:r>
              <a:rPr lang="en-US" sz="2400" dirty="0"/>
              <a:t>36 x 20.75 x 22.5</a:t>
            </a:r>
          </a:p>
        </p:txBody>
      </p:sp>
    </p:spTree>
    <p:extLst>
      <p:ext uri="{BB962C8B-B14F-4D97-AF65-F5344CB8AC3E}">
        <p14:creationId xmlns:p14="http://schemas.microsoft.com/office/powerpoint/2010/main" val="5238329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8724" y="806560"/>
            <a:ext cx="2125717" cy="943413"/>
          </a:xfrm>
        </p:spPr>
        <p:txBody>
          <a:bodyPr/>
          <a:lstStyle/>
          <a:p>
            <a:r>
              <a:rPr lang="en-US" b="1" dirty="0" smtClean="0">
                <a:latin typeface="+mn-lt"/>
              </a:rPr>
              <a:t>Trunk 3</a:t>
            </a:r>
            <a:endParaRPr lang="en-US" b="1" dirty="0">
              <a:latin typeface="+mn-lt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17" y="2531160"/>
            <a:ext cx="5181600" cy="3886200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199" y="365125"/>
            <a:ext cx="5604641" cy="4209564"/>
          </a:xfrm>
        </p:spPr>
      </p:pic>
      <p:sp>
        <p:nvSpPr>
          <p:cNvPr id="7" name="TextBox 6"/>
          <p:cNvSpPr txBox="1"/>
          <p:nvPr/>
        </p:nvSpPr>
        <p:spPr>
          <a:xfrm>
            <a:off x="7114188" y="4934607"/>
            <a:ext cx="27550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Dimensions – </a:t>
            </a:r>
          </a:p>
          <a:p>
            <a:r>
              <a:rPr lang="en-US" sz="2400" dirty="0"/>
              <a:t>36.5 x 22.5 x 23.25</a:t>
            </a:r>
          </a:p>
        </p:txBody>
      </p:sp>
    </p:spTree>
    <p:extLst>
      <p:ext uri="{BB962C8B-B14F-4D97-AF65-F5344CB8AC3E}">
        <p14:creationId xmlns:p14="http://schemas.microsoft.com/office/powerpoint/2010/main" val="36681233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492" y="411631"/>
            <a:ext cx="2109952" cy="896116"/>
          </a:xfrm>
        </p:spPr>
        <p:txBody>
          <a:bodyPr/>
          <a:lstStyle/>
          <a:p>
            <a:r>
              <a:rPr lang="en-US" b="1" dirty="0" smtClean="0">
                <a:latin typeface="+mn-lt"/>
              </a:rPr>
              <a:t>Trunk 4</a:t>
            </a:r>
            <a:endParaRPr lang="en-US" b="1" dirty="0">
              <a:latin typeface="+mn-lt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72" y="3131106"/>
            <a:ext cx="6604593" cy="3580008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247" y="212867"/>
            <a:ext cx="5861415" cy="4396061"/>
          </a:xfrm>
        </p:spPr>
      </p:pic>
      <p:sp>
        <p:nvSpPr>
          <p:cNvPr id="7" name="TextBox 6"/>
          <p:cNvSpPr txBox="1"/>
          <p:nvPr/>
        </p:nvSpPr>
        <p:spPr>
          <a:xfrm>
            <a:off x="838200" y="1579899"/>
            <a:ext cx="29455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Dimensions – </a:t>
            </a:r>
          </a:p>
          <a:p>
            <a:r>
              <a:rPr lang="en-US" sz="2400" dirty="0"/>
              <a:t>33 x 18.25 x 21.75</a:t>
            </a:r>
          </a:p>
        </p:txBody>
      </p:sp>
    </p:spTree>
    <p:extLst>
      <p:ext uri="{BB962C8B-B14F-4D97-AF65-F5344CB8AC3E}">
        <p14:creationId xmlns:p14="http://schemas.microsoft.com/office/powerpoint/2010/main" val="21618887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6111" y="373567"/>
            <a:ext cx="2173014" cy="1325563"/>
          </a:xfrm>
        </p:spPr>
        <p:txBody>
          <a:bodyPr/>
          <a:lstStyle/>
          <a:p>
            <a:r>
              <a:rPr lang="en-US" b="1" dirty="0" smtClean="0">
                <a:latin typeface="+mn-lt"/>
              </a:rPr>
              <a:t>Trunk 5</a:t>
            </a:r>
            <a:endParaRPr lang="en-US" b="1" dirty="0">
              <a:latin typeface="+mn-lt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90" y="2733590"/>
            <a:ext cx="7172471" cy="3509555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573" y="373567"/>
            <a:ext cx="5181600" cy="3886200"/>
          </a:xfrm>
        </p:spPr>
      </p:pic>
      <p:sp>
        <p:nvSpPr>
          <p:cNvPr id="7" name="TextBox 6"/>
          <p:cNvSpPr txBox="1"/>
          <p:nvPr/>
        </p:nvSpPr>
        <p:spPr>
          <a:xfrm>
            <a:off x="8734097" y="4934607"/>
            <a:ext cx="24121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Dimensions – </a:t>
            </a:r>
          </a:p>
          <a:p>
            <a:r>
              <a:rPr lang="en-US" sz="2400" dirty="0"/>
              <a:t>36 x 19.75 x 20.75</a:t>
            </a:r>
          </a:p>
        </p:txBody>
      </p:sp>
    </p:spTree>
    <p:extLst>
      <p:ext uri="{BB962C8B-B14F-4D97-AF65-F5344CB8AC3E}">
        <p14:creationId xmlns:p14="http://schemas.microsoft.com/office/powerpoint/2010/main" val="14095648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9593" y="535672"/>
            <a:ext cx="2015359" cy="1325563"/>
          </a:xfrm>
        </p:spPr>
        <p:txBody>
          <a:bodyPr/>
          <a:lstStyle/>
          <a:p>
            <a:r>
              <a:rPr lang="en-US" b="1" dirty="0" smtClean="0">
                <a:latin typeface="+mn-lt"/>
              </a:rPr>
              <a:t>Trunk 5</a:t>
            </a:r>
            <a:endParaRPr lang="en-US" b="1" dirty="0">
              <a:latin typeface="+mn-lt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06" y="2758966"/>
            <a:ext cx="6980804" cy="3843985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1" y="223235"/>
            <a:ext cx="5651938" cy="4238954"/>
          </a:xfrm>
        </p:spPr>
      </p:pic>
    </p:spTree>
    <p:extLst>
      <p:ext uri="{BB962C8B-B14F-4D97-AF65-F5344CB8AC3E}">
        <p14:creationId xmlns:p14="http://schemas.microsoft.com/office/powerpoint/2010/main" val="31550244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6931" y="304880"/>
            <a:ext cx="2141483" cy="1010800"/>
          </a:xfrm>
        </p:spPr>
        <p:txBody>
          <a:bodyPr/>
          <a:lstStyle/>
          <a:p>
            <a:r>
              <a:rPr lang="en-US" b="1" dirty="0" smtClean="0">
                <a:latin typeface="+mn-lt"/>
              </a:rPr>
              <a:t>Trunk 6</a:t>
            </a:r>
            <a:endParaRPr lang="en-US" b="1" dirty="0">
              <a:latin typeface="+mn-lt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261" y="733477"/>
            <a:ext cx="4078035" cy="5437381"/>
          </a:xfrm>
        </p:spPr>
      </p:pic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78" y="1607535"/>
            <a:ext cx="6084431" cy="4563323"/>
          </a:xfrm>
        </p:spPr>
      </p:pic>
      <p:sp>
        <p:nvSpPr>
          <p:cNvPr id="10" name="TextBox 9"/>
          <p:cNvSpPr txBox="1"/>
          <p:nvPr/>
        </p:nvSpPr>
        <p:spPr>
          <a:xfrm>
            <a:off x="4656061" y="317978"/>
            <a:ext cx="2093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Dimensions – </a:t>
            </a:r>
          </a:p>
          <a:p>
            <a:r>
              <a:rPr lang="en-US" sz="2400" dirty="0"/>
              <a:t>14 x 8 x 9</a:t>
            </a:r>
          </a:p>
        </p:txBody>
      </p:sp>
    </p:spTree>
    <p:extLst>
      <p:ext uri="{BB962C8B-B14F-4D97-AF65-F5344CB8AC3E}">
        <p14:creationId xmlns:p14="http://schemas.microsoft.com/office/powerpoint/2010/main" val="15819801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9254" y="5614223"/>
            <a:ext cx="4307709" cy="644688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End of Pre-Visit Lessons</a:t>
            </a:r>
            <a:endParaRPr lang="en-US" sz="32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071" y="748388"/>
            <a:ext cx="2741136" cy="5814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261" y="818865"/>
            <a:ext cx="7423725" cy="4749169"/>
          </a:xfrm>
        </p:spPr>
      </p:pic>
    </p:spTree>
    <p:extLst>
      <p:ext uri="{BB962C8B-B14F-4D97-AF65-F5344CB8AC3E}">
        <p14:creationId xmlns:p14="http://schemas.microsoft.com/office/powerpoint/2010/main" val="35053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Growing Up…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811" y="575367"/>
            <a:ext cx="4994419" cy="3574601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485" y="1955420"/>
            <a:ext cx="5931949" cy="4389095"/>
          </a:xfrm>
        </p:spPr>
      </p:pic>
    </p:spTree>
    <p:extLst>
      <p:ext uri="{BB962C8B-B14F-4D97-AF65-F5344CB8AC3E}">
        <p14:creationId xmlns:p14="http://schemas.microsoft.com/office/powerpoint/2010/main" val="390426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Kolin</a:t>
            </a:r>
            <a:r>
              <a:rPr lang="en-US" dirty="0" smtClean="0"/>
              <a:t> Now…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3" t="10768" r="7625" b="26342"/>
          <a:stretch/>
        </p:blipFill>
        <p:spPr>
          <a:xfrm>
            <a:off x="2096812" y="1497723"/>
            <a:ext cx="7452961" cy="4319753"/>
          </a:xfrm>
        </p:spPr>
      </p:pic>
    </p:spTree>
    <p:extLst>
      <p:ext uri="{BB962C8B-B14F-4D97-AF65-F5344CB8AC3E}">
        <p14:creationId xmlns:p14="http://schemas.microsoft.com/office/powerpoint/2010/main" val="332873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8200" y="365125"/>
            <a:ext cx="3639207" cy="3513192"/>
          </a:xfrm>
        </p:spPr>
        <p:txBody>
          <a:bodyPr>
            <a:normAutofit/>
          </a:bodyPr>
          <a:lstStyle/>
          <a:p>
            <a:r>
              <a:rPr lang="en-US" b="1" dirty="0" smtClean="0"/>
              <a:t>Now…</a:t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View of </a:t>
            </a:r>
            <a:r>
              <a:rPr lang="en-US" b="1" dirty="0" err="1" smtClean="0"/>
              <a:t>Maňa’s</a:t>
            </a:r>
            <a:r>
              <a:rPr lang="en-US" b="1" dirty="0" smtClean="0"/>
              <a:t> family home in </a:t>
            </a:r>
            <a:r>
              <a:rPr lang="en-US" b="1" dirty="0" err="1" smtClean="0"/>
              <a:t>Kolin</a:t>
            </a:r>
            <a:endParaRPr lang="en-US" b="1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673" y="0"/>
            <a:ext cx="5563837" cy="7412926"/>
          </a:xfrm>
        </p:spPr>
      </p:pic>
    </p:spTree>
    <p:extLst>
      <p:ext uri="{BB962C8B-B14F-4D97-AF65-F5344CB8AC3E}">
        <p14:creationId xmlns:p14="http://schemas.microsoft.com/office/powerpoint/2010/main" val="138241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9" t="21783" r="24736"/>
          <a:stretch/>
        </p:blipFill>
        <p:spPr>
          <a:xfrm>
            <a:off x="4671383" y="1419539"/>
            <a:ext cx="2434201" cy="51906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58" t="10370" r="20970" b="34877"/>
          <a:stretch/>
        </p:blipFill>
        <p:spPr>
          <a:xfrm>
            <a:off x="1226801" y="2127749"/>
            <a:ext cx="1943653" cy="40523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15" t="11139" r="47487" b="50580"/>
          <a:stretch/>
        </p:blipFill>
        <p:spPr>
          <a:xfrm>
            <a:off x="8669577" y="2379184"/>
            <a:ext cx="2169623" cy="381585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39486" y="157655"/>
            <a:ext cx="469799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latin typeface="+mj-lt"/>
              </a:rPr>
              <a:t>Maňa’s</a:t>
            </a:r>
            <a:r>
              <a:rPr lang="en-US" sz="4400" b="1" dirty="0" smtClean="0">
                <a:latin typeface="+mj-lt"/>
              </a:rPr>
              <a:t> Parents – </a:t>
            </a:r>
            <a:r>
              <a:rPr lang="en-US" sz="3200" b="1" dirty="0" smtClean="0">
                <a:latin typeface="+mj-lt"/>
              </a:rPr>
              <a:t/>
            </a:r>
            <a:br>
              <a:rPr lang="en-US" sz="3200" b="1" dirty="0" smtClean="0">
                <a:latin typeface="+mj-lt"/>
              </a:rPr>
            </a:br>
            <a:r>
              <a:rPr lang="en-US" sz="3200" b="1" dirty="0" smtClean="0">
                <a:latin typeface="+mj-lt"/>
              </a:rPr>
              <a:t>Frank and Marie </a:t>
            </a:r>
            <a:r>
              <a:rPr lang="en-US" sz="3200" b="1" dirty="0" err="1">
                <a:latin typeface="+mj-lt"/>
              </a:rPr>
              <a:t>Machovsky</a:t>
            </a:r>
            <a:endParaRPr lang="en-US" sz="3200" b="1" dirty="0">
              <a:latin typeface="+mj-lt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3272201" y="2127749"/>
            <a:ext cx="1210725" cy="977463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7207331" y="2127749"/>
            <a:ext cx="1273788" cy="1104182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974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11" b="24495"/>
          <a:stretch/>
        </p:blipFill>
        <p:spPr>
          <a:xfrm>
            <a:off x="1878461" y="1109433"/>
            <a:ext cx="8243001" cy="49707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30165" y="524658"/>
            <a:ext cx="4193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+mj-lt"/>
              </a:rPr>
              <a:t>From </a:t>
            </a:r>
            <a:r>
              <a:rPr lang="en-US" sz="3200" b="1" dirty="0" err="1" smtClean="0">
                <a:latin typeface="+mj-lt"/>
              </a:rPr>
              <a:t>Kolin</a:t>
            </a:r>
            <a:r>
              <a:rPr lang="en-US" sz="3200" b="1" dirty="0" smtClean="0">
                <a:latin typeface="+mj-lt"/>
              </a:rPr>
              <a:t> to Hamburg</a:t>
            </a:r>
            <a:endParaRPr lang="en-US" sz="32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0203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864" y="1204544"/>
            <a:ext cx="6911445" cy="497817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35573" y="477879"/>
            <a:ext cx="4130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+mj-lt"/>
              </a:rPr>
              <a:t>Aboard the S.S. St. Paul</a:t>
            </a:r>
            <a:endParaRPr lang="en-US" sz="32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0710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</TotalTime>
  <Words>1241</Words>
  <Application>Microsoft Office PowerPoint</Application>
  <PresentationFormat>Widescreen</PresentationFormat>
  <Paragraphs>78</Paragraphs>
  <Slides>28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Office Theme</vt:lpstr>
      <vt:lpstr>Meet Maňa</vt:lpstr>
      <vt:lpstr>Kolin, Czechoslovakia</vt:lpstr>
      <vt:lpstr>PowerPoint Presentation</vt:lpstr>
      <vt:lpstr>Growing Up…</vt:lpstr>
      <vt:lpstr>Kolin Now…</vt:lpstr>
      <vt:lpstr>Now…  View of Maňa’s family home in Kolin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Traveling to America</vt:lpstr>
      <vt:lpstr>U.S.M.S. St. Paul Manifest</vt:lpstr>
      <vt:lpstr>PowerPoint Presentation</vt:lpstr>
      <vt:lpstr>Maňa’s Family Trunk</vt:lpstr>
      <vt:lpstr>Maňa’s Family Trunk</vt:lpstr>
      <vt:lpstr>Inside Maňa’s  Family Trunk</vt:lpstr>
      <vt:lpstr>Trunk 1</vt:lpstr>
      <vt:lpstr>Trunk 2</vt:lpstr>
      <vt:lpstr>Trunk 3</vt:lpstr>
      <vt:lpstr>Trunk 4</vt:lpstr>
      <vt:lpstr>Trunk 5</vt:lpstr>
      <vt:lpstr>Trunk 5</vt:lpstr>
      <vt:lpstr>Trunk 6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Meet Mana</dc:title>
  <dc:creator>Catherine Metz</dc:creator>
  <cp:lastModifiedBy>Megan Creasey</cp:lastModifiedBy>
  <cp:revision>64</cp:revision>
  <dcterms:created xsi:type="dcterms:W3CDTF">2014-10-06T23:04:38Z</dcterms:created>
  <dcterms:modified xsi:type="dcterms:W3CDTF">2016-08-24T15:18:32Z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